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63" r:id="rId3"/>
    <p:sldId id="257" r:id="rId4"/>
    <p:sldId id="259" r:id="rId5"/>
    <p:sldId id="267" r:id="rId6"/>
    <p:sldId id="265" r:id="rId7"/>
    <p:sldId id="266" r:id="rId8"/>
    <p:sldId id="269" r:id="rId9"/>
    <p:sldId id="264" r:id="rId10"/>
    <p:sldId id="262" r:id="rId11"/>
    <p:sldId id="26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96" autoAdjust="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F79D1-DE82-461D-AD34-9C1CCBD6E9AD}" type="datetimeFigureOut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3BB14-270F-47D7-9C53-87EE086F09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4072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Leaf pushing: </a:t>
            </a:r>
            <a:r>
              <a:rPr lang="zh-TW" altLang="en-US" dirty="0" smtClean="0"/>
              <a:t>把不是</a:t>
            </a:r>
            <a:r>
              <a:rPr lang="en-US" altLang="zh-TW" dirty="0" smtClean="0"/>
              <a:t>leaf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prefix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node push</a:t>
            </a:r>
            <a:r>
              <a:rPr lang="zh-TW" altLang="en-US" dirty="0" smtClean="0"/>
              <a:t>到</a:t>
            </a:r>
            <a:r>
              <a:rPr lang="en-US" altLang="zh-TW" dirty="0" smtClean="0"/>
              <a:t>leaf</a:t>
            </a:r>
            <a:r>
              <a:rPr lang="zh-TW" altLang="en-US" baseline="0" dirty="0" smtClean="0"/>
              <a:t>上，</a:t>
            </a:r>
            <a:r>
              <a:rPr lang="en-US" altLang="zh-TW" baseline="0" dirty="0" smtClean="0"/>
              <a:t>prefix</a:t>
            </a:r>
            <a:r>
              <a:rPr lang="zh-TW" altLang="en-US" baseline="0" dirty="0" smtClean="0"/>
              <a:t>的資訊都會存在</a:t>
            </a:r>
            <a:r>
              <a:rPr lang="en-US" altLang="zh-TW" baseline="0" dirty="0" smtClean="0"/>
              <a:t>leaf node</a:t>
            </a:r>
            <a:r>
              <a:rPr lang="zh-TW" altLang="en-US" baseline="0" dirty="0" smtClean="0"/>
              <a:t>上</a:t>
            </a:r>
            <a:endParaRPr lang="en-US" altLang="zh-TW" baseline="0" dirty="0" smtClean="0"/>
          </a:p>
          <a:p>
            <a:r>
              <a:rPr lang="zh-TW" altLang="en-US" baseline="0" dirty="0" smtClean="0"/>
              <a:t>不影響</a:t>
            </a:r>
            <a:r>
              <a:rPr lang="en-US" altLang="zh-TW" baseline="0" dirty="0" smtClean="0"/>
              <a:t>search</a:t>
            </a:r>
            <a:r>
              <a:rPr lang="zh-TW" altLang="en-US" baseline="0" dirty="0" smtClean="0"/>
              <a:t>結果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3BB14-270F-47D7-9C53-87EE086F09A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177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有兩種情況我們會用</a:t>
            </a:r>
            <a:r>
              <a:rPr lang="en-US" altLang="zh-TW" dirty="0" smtClean="0"/>
              <a:t>bitmap</a:t>
            </a:r>
            <a:r>
              <a:rPr lang="zh-TW" altLang="en-US" dirty="0" smtClean="0"/>
              <a:t>的</a:t>
            </a:r>
            <a:r>
              <a:rPr lang="en-US" altLang="zh-TW" dirty="0" smtClean="0"/>
              <a:t>1</a:t>
            </a:r>
            <a:r>
              <a:rPr lang="zh-TW" altLang="en-US" dirty="0" smtClean="0"/>
              <a:t>來表示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Root</a:t>
            </a:r>
            <a:r>
              <a:rPr lang="en-US" altLang="zh-TW" baseline="0" dirty="0" smtClean="0"/>
              <a:t> head, Genuine head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3BB14-270F-47D7-9C53-87EE086F09A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464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Possibly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3BB14-270F-47D7-9C53-87EE086F09A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151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ED8081-B5D5-4F12-AB69-6BBC38F6427D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BE78C4-D6A0-4356-8674-F67DF0D3DEAA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3D16C-81DC-45DA-AC61-DFADCEE5008B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AF9A9-1E59-4173-85A6-AD4E6D1180CD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327948-CE78-49FB-8F77-67436B3275A6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FD125-5A37-49F7-8C8B-C4C3B7685E09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A64889-C6ED-4B6E-9534-2EA167B5EC84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7DEC7-DAC3-415E-B8CE-0957A41F5036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1840A-41A4-4DB6-A11A-8A5244C4441D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A337B98-D179-40E8-A11D-1AEDA67DA5E6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D91D42-C862-4FCF-8CAA-A1926450A8FF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7D39BC-8F63-4161-85C4-68881844D1B3}" type="datetime1">
              <a:rPr lang="zh-TW" altLang="en-US" smtClean="0"/>
              <a:pPr/>
              <a:t>2017/4/18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496728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 b="0"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dirty="0" smtClean="0"/>
              <a:t>Small Forwarding Table for Fast Routing Lookups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en-US" altLang="zh-TW" dirty="0" smtClean="0"/>
              <a:t>Author: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Mikael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Degermark</a:t>
            </a:r>
            <a:r>
              <a:rPr lang="en-US" altLang="zh-TW" dirty="0" smtClean="0"/>
              <a:t>, Andrej </a:t>
            </a:r>
            <a:r>
              <a:rPr lang="en-US" altLang="zh-TW" dirty="0" err="1" smtClean="0"/>
              <a:t>Brodnik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Svante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Carlsson</a:t>
            </a:r>
            <a:r>
              <a:rPr lang="en-US" altLang="zh-TW" dirty="0" smtClean="0"/>
              <a:t>, Stephen Pink</a:t>
            </a:r>
          </a:p>
          <a:p>
            <a:pPr algn="l"/>
            <a:r>
              <a:rPr lang="en-US" altLang="zh-TW" dirty="0" smtClean="0"/>
              <a:t>Publisher:</a:t>
            </a:r>
            <a:r>
              <a:rPr lang="zh-TW" altLang="en-US" dirty="0" smtClean="0"/>
              <a:t> </a:t>
            </a:r>
            <a:r>
              <a:rPr lang="en-US" altLang="zh-TW" dirty="0" smtClean="0"/>
              <a:t>SIGCOMM</a:t>
            </a:r>
            <a:r>
              <a:rPr lang="zh-TW" altLang="en-US" dirty="0" smtClean="0"/>
              <a:t> </a:t>
            </a:r>
            <a:r>
              <a:rPr lang="en-US" altLang="zh-TW" dirty="0" smtClean="0"/>
              <a:t>‘97</a:t>
            </a:r>
          </a:p>
          <a:p>
            <a:pPr algn="l">
              <a:defRPr/>
            </a:pPr>
            <a:r>
              <a:rPr lang="en-US" altLang="zh-TW" dirty="0" smtClean="0"/>
              <a:t>Presenter: Chun-Yu, Li</a:t>
            </a:r>
            <a:endParaRPr lang="en-US" altLang="zh-TW" kern="0" dirty="0"/>
          </a:p>
          <a:p>
            <a:pPr algn="l"/>
            <a:r>
              <a:rPr lang="en-US" altLang="zh-TW" dirty="0" smtClean="0"/>
              <a:t>Date</a:t>
            </a:r>
            <a:r>
              <a:rPr lang="en-US" altLang="zh-TW" smtClean="0"/>
              <a:t>: </a:t>
            </a:r>
            <a:r>
              <a:rPr lang="en-US" altLang="zh-TW" smtClean="0"/>
              <a:t>2016/07/13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Search the first level of the data structure.</a:t>
            </a:r>
          </a:p>
          <a:p>
            <a:r>
              <a:rPr lang="en-US" altLang="zh-TW" dirty="0" smtClean="0"/>
              <a:t>To find the correct pointer in the group of pointers.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Search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6912768" cy="261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985792"/>
            <a:ext cx="4242601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971600" y="5589240"/>
            <a:ext cx="2906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Steps to search 1</a:t>
            </a:r>
            <a:r>
              <a:rPr lang="en-US" altLang="zh-TW" baseline="30000" dirty="0" smtClean="0"/>
              <a:t>st</a:t>
            </a:r>
            <a:r>
              <a:rPr lang="en-US" altLang="zh-TW" dirty="0" smtClean="0"/>
              <a:t> level: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Levels two and three consist of </a:t>
            </a:r>
            <a:r>
              <a:rPr lang="en-US" altLang="zh-TW" i="1" dirty="0" smtClean="0">
                <a:solidFill>
                  <a:schemeClr val="accent1"/>
                </a:solidFill>
              </a:rPr>
              <a:t>chunks</a:t>
            </a:r>
            <a:r>
              <a:rPr lang="en-US" altLang="zh-TW" i="1" dirty="0" smtClean="0"/>
              <a:t>.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Chunks: covers a sub-tree of height 8 and can contain at most 2</a:t>
            </a:r>
            <a:r>
              <a:rPr lang="en-US" altLang="zh-TW" baseline="30000" dirty="0" smtClean="0"/>
              <a:t>8</a:t>
            </a:r>
            <a:r>
              <a:rPr lang="en-US" altLang="zh-TW" dirty="0" smtClean="0"/>
              <a:t>=256 heads. </a:t>
            </a:r>
          </a:p>
          <a:p>
            <a:pPr lvl="1"/>
            <a:r>
              <a:rPr lang="en-US" altLang="zh-TW" dirty="0" smtClean="0"/>
              <a:t>1-8 heads: chunk is “</a:t>
            </a:r>
            <a:r>
              <a:rPr lang="en-US" altLang="zh-TW" dirty="0" smtClean="0">
                <a:solidFill>
                  <a:srgbClr val="C00000"/>
                </a:solidFill>
              </a:rPr>
              <a:t>sparse</a:t>
            </a:r>
            <a:r>
              <a:rPr lang="en-US" altLang="zh-TW" dirty="0" smtClean="0"/>
              <a:t>”</a:t>
            </a:r>
          </a:p>
          <a:p>
            <a:pPr lvl="2"/>
            <a:r>
              <a:rPr lang="en-US" altLang="zh-TW" dirty="0" smtClean="0"/>
              <a:t>array of 8-bit indices of the heads</a:t>
            </a:r>
          </a:p>
          <a:p>
            <a:pPr lvl="1"/>
            <a:r>
              <a:rPr lang="en-US" altLang="zh-TW" dirty="0" smtClean="0"/>
              <a:t>9-64 heads: chunk is “</a:t>
            </a:r>
            <a:r>
              <a:rPr lang="en-US" altLang="zh-TW" dirty="0" smtClean="0">
                <a:solidFill>
                  <a:srgbClr val="C00000"/>
                </a:solidFill>
              </a:rPr>
              <a:t>dense</a:t>
            </a:r>
            <a:r>
              <a:rPr lang="en-US" altLang="zh-TW" dirty="0" smtClean="0"/>
              <a:t>”</a:t>
            </a:r>
          </a:p>
          <a:p>
            <a:pPr lvl="2"/>
            <a:r>
              <a:rPr lang="en-US" altLang="zh-TW" dirty="0" smtClean="0"/>
              <a:t>just one base index for all 16 </a:t>
            </a:r>
            <a:r>
              <a:rPr lang="en-US" altLang="zh-TW" dirty="0" err="1" smtClean="0"/>
              <a:t>codewords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65-256 heads: chunk is “</a:t>
            </a:r>
            <a:r>
              <a:rPr lang="en-US" altLang="zh-TW" dirty="0" smtClean="0">
                <a:solidFill>
                  <a:srgbClr val="C00000"/>
                </a:solidFill>
              </a:rPr>
              <a:t>very dense</a:t>
            </a:r>
            <a:r>
              <a:rPr lang="en-US" altLang="zh-TW" dirty="0" smtClean="0"/>
              <a:t>”</a:t>
            </a:r>
          </a:p>
          <a:p>
            <a:pPr lvl="2"/>
            <a:r>
              <a:rPr lang="en-US" altLang="zh-TW" dirty="0" smtClean="0"/>
              <a:t>chunks are searched analogously with the 1st level.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Level 2 &amp; 3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Goal: </a:t>
            </a:r>
          </a:p>
          <a:p>
            <a:pPr lvl="1"/>
            <a:r>
              <a:rPr lang="en-US" altLang="zh-TW" dirty="0" smtClean="0"/>
              <a:t>To minimize the number of memory accesses for a lookup operation and the size of the data structure.</a:t>
            </a:r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Span the binary tree to be </a:t>
            </a:r>
            <a:r>
              <a:rPr lang="en-US" altLang="zh-TW" i="1" dirty="0" smtClean="0">
                <a:solidFill>
                  <a:schemeClr val="accent1">
                    <a:lumMod val="75000"/>
                  </a:schemeClr>
                </a:solidFill>
              </a:rPr>
              <a:t>complete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Each node has either </a:t>
            </a:r>
            <a:r>
              <a:rPr lang="en-US" altLang="zh-TW" i="1" dirty="0" smtClean="0">
                <a:solidFill>
                  <a:srgbClr val="C00000"/>
                </a:solidFill>
              </a:rPr>
              <a:t>two</a:t>
            </a:r>
            <a:r>
              <a:rPr lang="en-US" altLang="zh-TW" dirty="0" smtClean="0"/>
              <a:t> or </a:t>
            </a:r>
            <a:r>
              <a:rPr lang="en-US" altLang="zh-TW" i="1" dirty="0" smtClean="0">
                <a:solidFill>
                  <a:srgbClr val="C00000"/>
                </a:solidFill>
              </a:rPr>
              <a:t>no</a:t>
            </a:r>
            <a:r>
              <a:rPr lang="en-US" altLang="zh-TW" dirty="0" smtClean="0"/>
              <a:t> children.</a:t>
            </a:r>
          </a:p>
          <a:p>
            <a:pPr lvl="1"/>
            <a:r>
              <a:rPr lang="en-US" altLang="zh-TW" dirty="0" smtClean="0"/>
              <a:t>Nodes with a child must be expanded to have two children.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005064"/>
            <a:ext cx="3816424" cy="2285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forwarding table is essentially tree with three levels.</a:t>
            </a:r>
          </a:p>
          <a:p>
            <a:pPr lvl="1"/>
            <a:r>
              <a:rPr lang="en-US" altLang="zh-TW" dirty="0" smtClean="0"/>
              <a:t>Level 1 covers the prefix tree down to depth 16.</a:t>
            </a:r>
          </a:p>
          <a:p>
            <a:pPr lvl="1"/>
            <a:r>
              <a:rPr lang="en-US" altLang="zh-TW" dirty="0" smtClean="0"/>
              <a:t>Level 2 covers depth from 17 to 24.</a:t>
            </a:r>
          </a:p>
          <a:p>
            <a:pPr lvl="1"/>
            <a:r>
              <a:rPr lang="en-US" altLang="zh-TW" dirty="0" smtClean="0"/>
              <a:t>Level 3 covers depth from 25 to 32.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Structure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005064"/>
            <a:ext cx="67532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Cut through the tree at depth 16.</a:t>
            </a:r>
          </a:p>
          <a:p>
            <a:pPr lvl="1"/>
            <a:r>
              <a:rPr lang="en-US" altLang="zh-TW" dirty="0" smtClean="0"/>
              <a:t>Represent each node by a bit-vector (total 2</a:t>
            </a:r>
            <a:r>
              <a:rPr lang="en-US" altLang="zh-TW" baseline="30000" dirty="0" smtClean="0"/>
              <a:t>16</a:t>
            </a:r>
            <a:r>
              <a:rPr lang="en-US" altLang="zh-TW" dirty="0" smtClean="0"/>
              <a:t>=65536 bits).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Structure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259632" y="5223391"/>
            <a:ext cx="6840760" cy="16619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i="1" dirty="0" smtClean="0">
                <a:solidFill>
                  <a:schemeClr val="accent2">
                    <a:lumMod val="75000"/>
                  </a:schemeClr>
                </a:solidFill>
              </a:rPr>
              <a:t>one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en-US" altLang="zh-TW" sz="1600" dirty="0" smtClean="0">
                <a:solidFill>
                  <a:schemeClr val="accent2">
                    <a:lumMod val="75000"/>
                  </a:schemeClr>
                </a:solidFill>
              </a:rPr>
              <a:t>    Root head: Prefix tree continues below the cut. (bits 6, 12, 13)</a:t>
            </a:r>
            <a:endParaRPr lang="zh-TW" alt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TW" sz="1600" dirty="0" smtClean="0">
                <a:solidFill>
                  <a:schemeClr val="accent2">
                    <a:lumMod val="75000"/>
                  </a:schemeClr>
                </a:solidFill>
              </a:rPr>
              <a:t>    Genuine head: A leaf at depth 16 or less. (bits 0, 4, 7, 8, 14, 15)</a:t>
            </a:r>
          </a:p>
          <a:p>
            <a:r>
              <a:rPr lang="en-US" altLang="zh-TW" i="1" dirty="0" smtClean="0">
                <a:solidFill>
                  <a:schemeClr val="accent2">
                    <a:lumMod val="75000"/>
                  </a:schemeClr>
                </a:solidFill>
              </a:rPr>
              <a:t>zero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altLang="zh-TW" sz="1600" dirty="0" smtClean="0">
                <a:solidFill>
                  <a:schemeClr val="accent2">
                    <a:lumMod val="75000"/>
                  </a:schemeClr>
                </a:solidFill>
              </a:rPr>
              <a:t>A member of a range covered by a leaf at a depth less than 16. </a:t>
            </a:r>
          </a:p>
          <a:p>
            <a:r>
              <a:rPr lang="en-US" altLang="zh-TW" sz="1600" dirty="0" smtClean="0">
                <a:solidFill>
                  <a:schemeClr val="accent2">
                    <a:lumMod val="75000"/>
                  </a:schemeClr>
                </a:solidFill>
              </a:rPr>
              <a:t>    (bits 1, 2, 3, 5, 9, 10, 11)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323528" y="2204864"/>
            <a:ext cx="8064896" cy="3097596"/>
            <a:chOff x="179512" y="2276872"/>
            <a:chExt cx="8064896" cy="309759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59632" y="2276872"/>
              <a:ext cx="6984776" cy="3097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文字方塊 7"/>
            <p:cNvSpPr txBox="1"/>
            <p:nvPr/>
          </p:nvSpPr>
          <p:spPr>
            <a:xfrm>
              <a:off x="179512" y="4725144"/>
              <a:ext cx="122413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chemeClr val="bg2">
                      <a:lumMod val="25000"/>
                    </a:schemeClr>
                  </a:solidFill>
                </a:rPr>
                <a:t>Bit vector</a:t>
              </a:r>
            </a:p>
            <a:p>
              <a:r>
                <a:rPr lang="en-US" altLang="zh-TW" sz="1200" dirty="0" smtClean="0">
                  <a:solidFill>
                    <a:schemeClr val="bg2">
                      <a:lumMod val="25000"/>
                    </a:schemeClr>
                  </a:solidFill>
                </a:rPr>
                <a:t>(total 2</a:t>
              </a:r>
              <a:r>
                <a:rPr lang="en-US" altLang="zh-TW" sz="1200" baseline="30000" dirty="0" smtClean="0">
                  <a:solidFill>
                    <a:schemeClr val="bg2">
                      <a:lumMod val="25000"/>
                    </a:schemeClr>
                  </a:solidFill>
                </a:rPr>
                <a:t>16</a:t>
              </a:r>
              <a:r>
                <a:rPr lang="en-US" altLang="zh-TW" sz="1200" dirty="0" smtClean="0">
                  <a:solidFill>
                    <a:schemeClr val="bg2">
                      <a:lumMod val="25000"/>
                    </a:schemeClr>
                  </a:solidFill>
                </a:rPr>
                <a:t> bits)</a:t>
              </a:r>
              <a:endParaRPr lang="zh-TW" altLang="en-US" sz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Head information</a:t>
            </a:r>
          </a:p>
          <a:p>
            <a:pPr lvl="1"/>
            <a:r>
              <a:rPr lang="en-US" altLang="zh-TW" dirty="0" smtClean="0"/>
              <a:t>Head information is encoded in 16-bit pointers stored in an array (pointer groups). </a:t>
            </a:r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Genuine head</a:t>
            </a:r>
          </a:p>
          <a:p>
            <a:pPr lvl="2"/>
            <a:r>
              <a:rPr lang="en-US" altLang="zh-TW" dirty="0" smtClean="0"/>
              <a:t>Store an index into the next-hop table.</a:t>
            </a:r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Root head:</a:t>
            </a:r>
          </a:p>
          <a:p>
            <a:pPr lvl="2"/>
            <a:r>
              <a:rPr lang="en-US" altLang="zh-TW" dirty="0" smtClean="0"/>
              <a:t>Store an index to the level two that represents the corresponding sub-tree.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Structure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16285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2-bit case</a:t>
            </a:r>
          </a:p>
          <a:p>
            <a:pPr lvl="1"/>
            <a:r>
              <a:rPr lang="en-US" altLang="zh-TW" dirty="0" smtClean="0"/>
              <a:t>Possible case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Impossible case</a:t>
            </a:r>
          </a:p>
          <a:p>
            <a:pPr lvl="2"/>
            <a:r>
              <a:rPr lang="en-US" altLang="zh-TW" dirty="0" smtClean="0"/>
              <a:t>00</a:t>
            </a:r>
            <a:r>
              <a:rPr lang="zh-TW" altLang="en-US" dirty="0" smtClean="0"/>
              <a:t>、</a:t>
            </a:r>
            <a:r>
              <a:rPr lang="en-US" altLang="zh-TW" dirty="0" smtClean="0"/>
              <a:t>01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475656" y="3147933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1      0</a:t>
            </a:r>
          </a:p>
        </p:txBody>
      </p:sp>
      <p:sp>
        <p:nvSpPr>
          <p:cNvPr id="8" name="橢圓 7"/>
          <p:cNvSpPr/>
          <p:nvPr/>
        </p:nvSpPr>
        <p:spPr>
          <a:xfrm>
            <a:off x="1763688" y="2283837"/>
            <a:ext cx="288032" cy="288032"/>
          </a:xfrm>
          <a:prstGeom prst="ellipse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475656" y="2787893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051720" y="2787893"/>
            <a:ext cx="288032" cy="28803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接點 11"/>
          <p:cNvCxnSpPr>
            <a:stCxn id="8" idx="4"/>
            <a:endCxn id="9" idx="7"/>
          </p:cNvCxnSpPr>
          <p:nvPr/>
        </p:nvCxnSpPr>
        <p:spPr>
          <a:xfrm rot="5400000">
            <a:off x="1685504" y="2607873"/>
            <a:ext cx="258205" cy="18619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8" idx="4"/>
            <a:endCxn id="10" idx="1"/>
          </p:cNvCxnSpPr>
          <p:nvPr/>
        </p:nvCxnSpPr>
        <p:spPr>
          <a:xfrm rot="16200000" flipH="1">
            <a:off x="1871700" y="2607872"/>
            <a:ext cx="258205" cy="18619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橢圓 15"/>
          <p:cNvSpPr/>
          <p:nvPr/>
        </p:nvSpPr>
        <p:spPr>
          <a:xfrm>
            <a:off x="3131840" y="2283837"/>
            <a:ext cx="288032" cy="28803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2843808" y="2787893"/>
            <a:ext cx="288032" cy="28803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3419872" y="2787893"/>
            <a:ext cx="288032" cy="28803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接點 18"/>
          <p:cNvCxnSpPr>
            <a:stCxn id="16" idx="4"/>
            <a:endCxn id="17" idx="7"/>
          </p:cNvCxnSpPr>
          <p:nvPr/>
        </p:nvCxnSpPr>
        <p:spPr>
          <a:xfrm rot="5400000">
            <a:off x="3053656" y="2607873"/>
            <a:ext cx="258205" cy="186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>
            <a:stCxn id="16" idx="4"/>
            <a:endCxn id="18" idx="1"/>
          </p:cNvCxnSpPr>
          <p:nvPr/>
        </p:nvCxnSpPr>
        <p:spPr>
          <a:xfrm rot="16200000" flipH="1">
            <a:off x="3239852" y="2607872"/>
            <a:ext cx="258205" cy="186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/>
          <p:cNvSpPr txBox="1"/>
          <p:nvPr/>
        </p:nvSpPr>
        <p:spPr>
          <a:xfrm>
            <a:off x="2843808" y="3147933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1      1</a:t>
            </a:r>
            <a:endParaRPr lang="zh-TW" altLang="en-US" dirty="0"/>
          </a:p>
        </p:txBody>
      </p:sp>
      <p:sp>
        <p:nvSpPr>
          <p:cNvPr id="34" name="內容版面配置區 1"/>
          <p:cNvSpPr txBox="1">
            <a:spLocks/>
          </p:cNvSpPr>
          <p:nvPr/>
        </p:nvSpPr>
        <p:spPr>
          <a:xfrm>
            <a:off x="4716016" y="1430282"/>
            <a:ext cx="4123184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4-bit</a:t>
            </a:r>
            <a:r>
              <a:rPr lang="en-US" altLang="zh-TW" sz="2400" dirty="0" smtClean="0"/>
              <a:t> case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altLang="zh-TW" sz="24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altLang="zh-TW" sz="24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5945689" y="1844824"/>
            <a:ext cx="31983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1  0  0  0</a:t>
            </a:r>
          </a:p>
          <a:p>
            <a:r>
              <a:rPr lang="en-US" altLang="zh-TW" dirty="0" smtClean="0"/>
              <a:t>1  0  1  0</a:t>
            </a:r>
          </a:p>
          <a:p>
            <a:r>
              <a:rPr lang="en-US" altLang="zh-TW" dirty="0" smtClean="0"/>
              <a:t>1  0  1  1</a:t>
            </a:r>
          </a:p>
          <a:p>
            <a:r>
              <a:rPr lang="en-US" altLang="zh-TW" dirty="0" smtClean="0"/>
              <a:t>1  1  1  0</a:t>
            </a:r>
          </a:p>
          <a:p>
            <a:r>
              <a:rPr lang="en-US" altLang="zh-TW" dirty="0" smtClean="0"/>
              <a:t>1  1  1  1      Total: 5 cases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5039544" y="26064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Let a(n) be the number of possible non-zero bit-masks of length 2</a:t>
            </a:r>
            <a:r>
              <a:rPr lang="en-US" altLang="zh-TW" baseline="30000" dirty="0" smtClean="0"/>
              <a:t>n</a:t>
            </a:r>
            <a:r>
              <a:rPr lang="en-US" altLang="zh-TW" dirty="0" smtClean="0"/>
              <a:t>:</a:t>
            </a:r>
          </a:p>
          <a:p>
            <a:pPr algn="ctr"/>
            <a:r>
              <a:rPr lang="en-US" altLang="zh-TW" dirty="0" smtClean="0">
                <a:solidFill>
                  <a:schemeClr val="accent2"/>
                </a:solidFill>
              </a:rPr>
              <a:t>a(n) = 1 + a(n-1)</a:t>
            </a:r>
            <a:r>
              <a:rPr lang="en-US" altLang="zh-TW" baseline="30000" dirty="0" smtClean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4" name="文字方塊 43"/>
          <p:cNvSpPr txBox="1"/>
          <p:nvPr/>
        </p:nvSpPr>
        <p:spPr>
          <a:xfrm>
            <a:off x="1187624" y="3717032"/>
            <a:ext cx="210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Bit mask: 10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4788024" y="2276872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Bit mask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8-bit case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8"/>
            <a:endParaRPr lang="en-US" altLang="zh-TW" dirty="0" smtClean="0"/>
          </a:p>
          <a:p>
            <a:r>
              <a:rPr lang="en-US" altLang="zh-TW" dirty="0" smtClean="0"/>
              <a:t>16-bit case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763688" y="4725144"/>
            <a:ext cx="53285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1  0  0  0    0  0  0  0      0  0  0  0    0  0  0  0</a:t>
            </a:r>
          </a:p>
          <a:p>
            <a:pPr marL="342900" indent="-342900"/>
            <a:r>
              <a:rPr lang="en-US" altLang="zh-TW" dirty="0" smtClean="0"/>
              <a:t>1  0  1  0    1  0  1  0      1  0  1  0    1  0  1  0</a:t>
            </a:r>
          </a:p>
          <a:p>
            <a:pPr marL="342900" indent="-342900"/>
            <a:r>
              <a:rPr lang="en-US" altLang="zh-TW" dirty="0" smtClean="0"/>
              <a:t>1  0  1  0    1  0  1  0      1  0  1  0    1  0  1  1</a:t>
            </a:r>
          </a:p>
          <a:p>
            <a:pPr marL="342900" indent="-342900"/>
            <a:r>
              <a:rPr lang="en-US" altLang="zh-TW" dirty="0" smtClean="0"/>
              <a:t>1  0  1  0    1  0  1  0      1  0  1  0    1  1  1  0</a:t>
            </a:r>
          </a:p>
          <a:p>
            <a:pPr marL="342900" indent="-342900" algn="ctr"/>
            <a:r>
              <a:rPr lang="en-US" altLang="zh-TW" sz="1400" dirty="0" smtClean="0"/>
              <a:t>.</a:t>
            </a:r>
          </a:p>
          <a:p>
            <a:pPr marL="342900" indent="-342900" algn="ctr"/>
            <a:r>
              <a:rPr lang="en-US" altLang="zh-TW" sz="1400" dirty="0" smtClean="0"/>
              <a:t>.</a:t>
            </a:r>
          </a:p>
          <a:p>
            <a:pPr marL="342900" indent="-342900" algn="ctr"/>
            <a:r>
              <a:rPr lang="en-US" altLang="zh-TW" sz="1400" dirty="0" smtClean="0"/>
              <a:t>.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6012160" y="6237312"/>
            <a:ext cx="2021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Total: 677 cases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3131840" y="1820431"/>
            <a:ext cx="253146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1  0  0  0    0  0  0  0</a:t>
            </a:r>
          </a:p>
          <a:p>
            <a:pPr marL="342900" indent="-342900"/>
            <a:r>
              <a:rPr lang="en-US" altLang="zh-TW" dirty="0" smtClean="0"/>
              <a:t>1  0  1  0    1  0  1  0</a:t>
            </a:r>
          </a:p>
          <a:p>
            <a:pPr marL="342900" indent="-342900"/>
            <a:r>
              <a:rPr lang="en-US" altLang="zh-TW" dirty="0" smtClean="0"/>
              <a:t>1  0  1  0    1  0  1  1</a:t>
            </a:r>
          </a:p>
          <a:p>
            <a:pPr marL="342900" indent="-342900"/>
            <a:r>
              <a:rPr lang="en-US" altLang="zh-TW" dirty="0" smtClean="0"/>
              <a:t>1  0  1  0    1  1  1  0</a:t>
            </a:r>
          </a:p>
          <a:p>
            <a:pPr marL="342900" indent="-342900"/>
            <a:r>
              <a:rPr lang="en-US" altLang="zh-TW" dirty="0" smtClean="0"/>
              <a:t>1  0  1  0    1  1  1  1</a:t>
            </a:r>
          </a:p>
          <a:p>
            <a:pPr marL="342900" indent="-342900"/>
            <a:r>
              <a:rPr lang="en-US" altLang="zh-TW" dirty="0" smtClean="0"/>
              <a:t>1  0  1  1    1  0  1  0</a:t>
            </a:r>
          </a:p>
          <a:p>
            <a:pPr marL="342900" indent="-342900" algn="ctr"/>
            <a:r>
              <a:rPr lang="en-US" altLang="zh-TW" sz="1400" dirty="0" smtClean="0"/>
              <a:t>.</a:t>
            </a:r>
          </a:p>
          <a:p>
            <a:pPr marL="342900" indent="-342900" algn="ctr"/>
            <a:r>
              <a:rPr lang="en-US" altLang="zh-TW" sz="1400" dirty="0" smtClean="0"/>
              <a:t>.</a:t>
            </a:r>
          </a:p>
          <a:p>
            <a:pPr marL="342900" indent="-342900" algn="ctr"/>
            <a:r>
              <a:rPr lang="en-US" altLang="zh-TW" sz="1400" dirty="0" smtClean="0"/>
              <a:t>.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5864517" y="3851756"/>
            <a:ext cx="1875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Total: 26 cases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076056" y="26064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Let a(n) be the number of possible non-zero bit-masks of length 2</a:t>
            </a:r>
            <a:r>
              <a:rPr lang="en-US" altLang="zh-TW" baseline="30000" dirty="0" smtClean="0"/>
              <a:t>n</a:t>
            </a:r>
            <a:r>
              <a:rPr lang="en-US" altLang="zh-TW" dirty="0" smtClean="0"/>
              <a:t>:</a:t>
            </a:r>
          </a:p>
          <a:p>
            <a:pPr algn="ctr"/>
            <a:r>
              <a:rPr lang="en-US" altLang="zh-TW" dirty="0" smtClean="0">
                <a:solidFill>
                  <a:schemeClr val="accent2"/>
                </a:solidFill>
              </a:rPr>
              <a:t>a(n) = 1 + a(n-1)</a:t>
            </a:r>
            <a:r>
              <a:rPr lang="en-US" altLang="zh-TW" baseline="30000" dirty="0" smtClean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1619672" y="2564904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Bit mask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11560" y="5085184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Bit mask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Find the pointer groups</a:t>
            </a:r>
            <a:endParaRPr lang="zh-TW" altLang="en-US" dirty="0" smtClean="0"/>
          </a:p>
          <a:p>
            <a:pPr lvl="1"/>
            <a:r>
              <a:rPr lang="en-US" altLang="zh-TW" dirty="0" smtClean="0"/>
              <a:t>Code word array &amp; Base index array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Structure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323528" y="4512022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zh-TW" sz="1600" dirty="0" smtClean="0"/>
              <a:t>The code words contains </a:t>
            </a:r>
            <a:r>
              <a:rPr lang="en-US" altLang="zh-TW" sz="1600" dirty="0" smtClean="0">
                <a:solidFill>
                  <a:srgbClr val="FF0000"/>
                </a:solidFill>
              </a:rPr>
              <a:t>a</a:t>
            </a:r>
            <a:r>
              <a:rPr lang="en-US" altLang="zh-TW" sz="1600" dirty="0" smtClean="0"/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10-bit value</a:t>
            </a:r>
            <a:r>
              <a:rPr lang="en-US" altLang="zh-TW" sz="1600" dirty="0" smtClean="0"/>
              <a:t>(</a:t>
            </a:r>
            <a:r>
              <a:rPr lang="en-US" altLang="zh-TW" sz="1600" i="1" dirty="0" smtClean="0"/>
              <a:t>r1</a:t>
            </a:r>
            <a:r>
              <a:rPr lang="en-US" altLang="zh-TW" sz="1600" dirty="0" smtClean="0"/>
              <a:t>, </a:t>
            </a:r>
            <a:r>
              <a:rPr lang="en-US" altLang="zh-TW" sz="1600" i="1" dirty="0" smtClean="0"/>
              <a:t>r</a:t>
            </a:r>
            <a:r>
              <a:rPr lang="en-US" altLang="zh-TW" sz="1600" dirty="0" smtClean="0"/>
              <a:t>2,…) and </a:t>
            </a:r>
            <a:r>
              <a:rPr lang="en-US" altLang="zh-TW" sz="1600" dirty="0" smtClean="0">
                <a:solidFill>
                  <a:srgbClr val="FF0000"/>
                </a:solidFill>
              </a:rPr>
              <a:t>a 6-bit offset </a:t>
            </a:r>
            <a:r>
              <a:rPr lang="en-US" altLang="zh-TW" sz="1600" dirty="0" smtClean="0"/>
              <a:t>(0, 3, 10, …).</a:t>
            </a:r>
          </a:p>
          <a:p>
            <a:pPr marL="342900" indent="-342900">
              <a:buAutoNum type="arabicParenBoth"/>
            </a:pPr>
            <a:r>
              <a:rPr lang="en-US" altLang="zh-TW" sz="1600" dirty="0" smtClean="0"/>
              <a:t>After four code words, the offset value might be too large to represent with 6-bit. Use </a:t>
            </a:r>
            <a:r>
              <a:rPr lang="en-US" altLang="zh-TW" sz="1600" dirty="0" smtClean="0">
                <a:solidFill>
                  <a:srgbClr val="FF0000"/>
                </a:solidFill>
              </a:rPr>
              <a:t>a base index</a:t>
            </a:r>
            <a:r>
              <a:rPr lang="en-US" altLang="zh-TW" sz="1600" dirty="0" smtClean="0"/>
              <a:t> be the offset to find a group of pointers. ( Length of base index array element is </a:t>
            </a:r>
            <a:r>
              <a:rPr lang="en-US" altLang="zh-TW" sz="1600" dirty="0" smtClean="0">
                <a:solidFill>
                  <a:srgbClr val="FF0000"/>
                </a:solidFill>
              </a:rPr>
              <a:t>16 bits</a:t>
            </a:r>
            <a:r>
              <a:rPr lang="en-US" altLang="zh-TW" sz="1600" dirty="0" smtClean="0"/>
              <a:t>. )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466550" y="53413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grpSp>
        <p:nvGrpSpPr>
          <p:cNvPr id="9" name="群組 8"/>
          <p:cNvGrpSpPr/>
          <p:nvPr/>
        </p:nvGrpSpPr>
        <p:grpSpPr>
          <a:xfrm>
            <a:off x="-25407" y="2639814"/>
            <a:ext cx="9169407" cy="1587824"/>
            <a:chOff x="-25407" y="2060848"/>
            <a:chExt cx="9169407" cy="1587824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2060848"/>
              <a:ext cx="9144000" cy="1587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文字方塊 7"/>
            <p:cNvSpPr txBox="1"/>
            <p:nvPr/>
          </p:nvSpPr>
          <p:spPr>
            <a:xfrm>
              <a:off x="-25407" y="2132856"/>
              <a:ext cx="7809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latin typeface="Times New Roman" pitchFamily="18" charset="0"/>
                  <a:cs typeface="Times New Roman" pitchFamily="18" charset="0"/>
                </a:rPr>
                <a:t>Bit mask:</a:t>
              </a:r>
              <a:endParaRPr lang="zh-TW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6544736" y="2205287"/>
                <a:ext cx="2376264" cy="381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16</m:t>
                        </m:r>
                      </m:sup>
                    </m:sSup>
                    <m:r>
                      <m:rPr>
                        <m:nor/>
                      </m:rPr>
                      <a:rPr lang="en-US" altLang="zh-TW" sz="1600" b="0" i="0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sSup>
                      <m:sSupPr>
                        <m:ctrlP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m:rPr>
                        <m:nor/>
                      </m:rPr>
                      <a:rPr lang="en-US" altLang="zh-TW" sz="1600" b="0" i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altLang="zh-TW" sz="1600" dirty="0" smtClean="0">
                    <a:solidFill>
                      <a:srgbClr val="FF0000"/>
                    </a:solidFill>
                  </a:rPr>
                  <a:t>=4096</a:t>
                </a:r>
                <a:endParaRPr lang="zh-TW" alt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736" y="2205287"/>
                <a:ext cx="2376264" cy="381515"/>
              </a:xfrm>
              <a:prstGeom prst="rect">
                <a:avLst/>
              </a:prstGeom>
              <a:blipFill rotWithShape="1">
                <a:blip r:embed="rId3"/>
                <a:stretch>
                  <a:fillRect b="-225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/>
              <p:cNvSpPr txBox="1"/>
              <p:nvPr/>
            </p:nvSpPr>
            <p:spPr>
              <a:xfrm>
                <a:off x="5076056" y="3645024"/>
                <a:ext cx="2376264" cy="381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12</m:t>
                        </m:r>
                      </m:sup>
                    </m:sSup>
                    <m:r>
                      <m:rPr>
                        <m:nor/>
                      </m:rPr>
                      <a:rPr lang="en-US" altLang="zh-TW" sz="1600" b="0" i="0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sSup>
                      <m:sSupPr>
                        <m:ctrlP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altLang="zh-TW" sz="1600" b="0" i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16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altLang="zh-TW" sz="1600" dirty="0" smtClean="0">
                    <a:solidFill>
                      <a:srgbClr val="FF0000"/>
                    </a:solidFill>
                  </a:rPr>
                  <a:t>=1024</a:t>
                </a:r>
                <a:endParaRPr lang="zh-TW" alt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645024"/>
                <a:ext cx="2376264" cy="381515"/>
              </a:xfrm>
              <a:prstGeom prst="rect">
                <a:avLst/>
              </a:prstGeom>
              <a:blipFill rotWithShape="1">
                <a:blip r:embed="rId4"/>
                <a:stretch>
                  <a:fillRect b="-2063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152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Maptable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structure</a:t>
            </a:r>
            <a:endParaRPr lang="zh-TW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35482"/>
            <a:ext cx="6336704" cy="38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直線單箭頭接點 12"/>
          <p:cNvCxnSpPr/>
          <p:nvPr/>
        </p:nvCxnSpPr>
        <p:spPr>
          <a:xfrm rot="5400000">
            <a:off x="3240249" y="4544727"/>
            <a:ext cx="216818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959818"/>
            <a:ext cx="2066726" cy="163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弧形接點 14"/>
          <p:cNvCxnSpPr/>
          <p:nvPr/>
        </p:nvCxnSpPr>
        <p:spPr>
          <a:xfrm>
            <a:off x="2699792" y="5175842"/>
            <a:ext cx="4680520" cy="504056"/>
          </a:xfrm>
          <a:prstGeom prst="curvedConnector3">
            <a:avLst>
              <a:gd name="adj1" fmla="val 14754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1437</TotalTime>
  <Words>749</Words>
  <Application>Microsoft Office PowerPoint</Application>
  <PresentationFormat>如螢幕大小 (4:3)</PresentationFormat>
  <Paragraphs>134</Paragraphs>
  <Slides>11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1" baseType="lpstr">
      <vt:lpstr>微軟正黑體</vt:lpstr>
      <vt:lpstr>新細明體</vt:lpstr>
      <vt:lpstr>Calibri</vt:lpstr>
      <vt:lpstr>Cambria Math</vt:lpstr>
      <vt:lpstr>Lucida Sans Unicode</vt:lpstr>
      <vt:lpstr>Times New Roman</vt:lpstr>
      <vt:lpstr>Verdana</vt:lpstr>
      <vt:lpstr>Wingdings 2</vt:lpstr>
      <vt:lpstr>Wingdings 3</vt:lpstr>
      <vt:lpstr>匯合</vt:lpstr>
      <vt:lpstr>Small Forwarding Table for Fast Routing Lookups</vt:lpstr>
      <vt:lpstr>Introduction</vt:lpstr>
      <vt:lpstr>Data Structure</vt:lpstr>
      <vt:lpstr>Data Structure</vt:lpstr>
      <vt:lpstr>Data Structure</vt:lpstr>
      <vt:lpstr>PowerPoint 簡報</vt:lpstr>
      <vt:lpstr>PowerPoint 簡報</vt:lpstr>
      <vt:lpstr>Data Structure</vt:lpstr>
      <vt:lpstr>Data structure</vt:lpstr>
      <vt:lpstr>Search</vt:lpstr>
      <vt:lpstr>Level 2 &amp;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Forwarding Table for Fast Routing Lookups</dc:title>
  <dc:creator>qektaurff</dc:creator>
  <cp:lastModifiedBy>Bart</cp:lastModifiedBy>
  <cp:revision>208</cp:revision>
  <dcterms:created xsi:type="dcterms:W3CDTF">2011-07-06T12:15:08Z</dcterms:created>
  <dcterms:modified xsi:type="dcterms:W3CDTF">2017-04-18T02:53:59Z</dcterms:modified>
</cp:coreProperties>
</file>